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handoutMasterIdLst>
    <p:handoutMasterId r:id="rId20"/>
  </p:handoutMasterIdLst>
  <p:sldIdLst>
    <p:sldId id="256" r:id="rId2"/>
    <p:sldId id="261" r:id="rId3"/>
    <p:sldId id="257" r:id="rId4"/>
    <p:sldId id="272" r:id="rId5"/>
    <p:sldId id="262" r:id="rId6"/>
    <p:sldId id="259" r:id="rId7"/>
    <p:sldId id="268" r:id="rId8"/>
    <p:sldId id="263" r:id="rId9"/>
    <p:sldId id="269" r:id="rId10"/>
    <p:sldId id="260" r:id="rId11"/>
    <p:sldId id="270" r:id="rId12"/>
    <p:sldId id="264" r:id="rId13"/>
    <p:sldId id="273" r:id="rId14"/>
    <p:sldId id="271"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04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B1B328-E7FA-4ED0-8993-C37E4DF3E177}" type="slidenum">
              <a:rPr lang="en-US" smtClean="0"/>
              <a:pPr/>
              <a:t>‹#›</a:t>
            </a:fld>
            <a:endParaRPr lang="en-US"/>
          </a:p>
        </p:txBody>
      </p:sp>
    </p:spTree>
    <p:extLst>
      <p:ext uri="{BB962C8B-B14F-4D97-AF65-F5344CB8AC3E}">
        <p14:creationId xmlns:p14="http://schemas.microsoft.com/office/powerpoint/2010/main" val="2582214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59BB04-0484-42D4-B75D-1DF7A78F4A3C}" type="datetimeFigureOut">
              <a:rPr lang="en-US" smtClean="0"/>
              <a:pPr/>
              <a:t>2/17/2012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3BE2CF-0214-464B-A2A2-0A0CD1E7FA49}" type="slidenum">
              <a:rPr lang="en-US" smtClean="0"/>
              <a:pPr/>
              <a:t>‹#›</a:t>
            </a:fld>
            <a:endParaRPr lang="en-US"/>
          </a:p>
        </p:txBody>
      </p:sp>
    </p:spTree>
    <p:extLst>
      <p:ext uri="{BB962C8B-B14F-4D97-AF65-F5344CB8AC3E}">
        <p14:creationId xmlns:p14="http://schemas.microsoft.com/office/powerpoint/2010/main" val="3772684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3BE2CF-0214-464B-A2A2-0A0CD1E7FA4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Reflect for 15 minutes, write down whatever comes to mind, share with the group.  </a:t>
            </a:r>
          </a:p>
          <a:p>
            <a:endParaRPr lang="en-US" dirty="0"/>
          </a:p>
        </p:txBody>
      </p:sp>
      <p:sp>
        <p:nvSpPr>
          <p:cNvPr id="4" name="Slide Number Placeholder 3"/>
          <p:cNvSpPr>
            <a:spLocks noGrp="1"/>
          </p:cNvSpPr>
          <p:nvPr>
            <p:ph type="sldNum" sz="quarter" idx="10"/>
          </p:nvPr>
        </p:nvSpPr>
        <p:spPr/>
        <p:txBody>
          <a:bodyPr/>
          <a:lstStyle/>
          <a:p>
            <a:fld id="{5A3BE2CF-0214-464B-A2A2-0A0CD1E7FA4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Transforming everyday interests into a researchable topic</a:t>
            </a:r>
          </a:p>
          <a:p>
            <a:r>
              <a:rPr lang="en-US" dirty="0" smtClean="0"/>
              <a:t>Requires 3 key features:</a:t>
            </a:r>
            <a:r>
              <a:rPr lang="en-US" baseline="0" dirty="0" smtClean="0"/>
              <a:t>  (1)  Specificity –  The research topic must be specific and precise, with key ideas in the subject of research clearly defined in terms consistent with those used in the research literature.</a:t>
            </a:r>
          </a:p>
          <a:p>
            <a:r>
              <a:rPr lang="en-US" baseline="0" dirty="0" smtClean="0"/>
              <a:t>(2) Focus:  You must narrow the scope of your research by clearly identifying your focus of study.  What individuals, groups, or organizations do you plan to study?  Your general area of interest could potentially lead to multiple possible studies, many different individuals or groups you could target for study.  What specific individual, group, or organization do you plan to study?  E.g. 3</a:t>
            </a:r>
            <a:r>
              <a:rPr lang="en-US" baseline="30000" dirty="0" smtClean="0"/>
              <a:t>rd</a:t>
            </a:r>
            <a:r>
              <a:rPr lang="en-US" baseline="0" dirty="0" smtClean="0"/>
              <a:t> grade Hispanic second language learners.</a:t>
            </a:r>
          </a:p>
          <a:p>
            <a:r>
              <a:rPr lang="en-US" baseline="0" dirty="0" smtClean="0"/>
              <a:t>(3) Choose a perspective or vantage point from which you will conduct your study, </a:t>
            </a:r>
            <a:r>
              <a:rPr lang="en-US" dirty="0" smtClean="0"/>
              <a:t>the academic discipline or specific academic vantage point from which you will approach the topic</a:t>
            </a:r>
          </a:p>
          <a:p>
            <a:endParaRPr lang="en-US" dirty="0"/>
          </a:p>
        </p:txBody>
      </p:sp>
      <p:sp>
        <p:nvSpPr>
          <p:cNvPr id="4" name="Slide Number Placeholder 3"/>
          <p:cNvSpPr>
            <a:spLocks noGrp="1"/>
          </p:cNvSpPr>
          <p:nvPr>
            <p:ph type="sldNum" sz="quarter" idx="10"/>
          </p:nvPr>
        </p:nvSpPr>
        <p:spPr/>
        <p:txBody>
          <a:bodyPr/>
          <a:lstStyle/>
          <a:p>
            <a:fld id="{5A3BE2CF-0214-464B-A2A2-0A0CD1E7FA49}"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Divide into groups for 5 minute reflection and group sharing.</a:t>
            </a:r>
            <a:endParaRPr lang="en-US" dirty="0"/>
          </a:p>
        </p:txBody>
      </p:sp>
      <p:sp>
        <p:nvSpPr>
          <p:cNvPr id="4" name="Slide Number Placeholder 3"/>
          <p:cNvSpPr>
            <a:spLocks noGrp="1"/>
          </p:cNvSpPr>
          <p:nvPr>
            <p:ph type="sldNum" sz="quarter" idx="10"/>
          </p:nvPr>
        </p:nvSpPr>
        <p:spPr/>
        <p:txBody>
          <a:bodyPr/>
          <a:lstStyle/>
          <a:p>
            <a:fld id="{5A3BE2CF-0214-464B-A2A2-0A0CD1E7FA49}"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research method selected should flow from the nature of the research question(s).  However,</a:t>
            </a:r>
            <a:r>
              <a:rPr lang="en-US" baseline="0" dirty="0" smtClean="0"/>
              <a:t> in reality most students take into account their comfort and skill level in carrying out a particular method, the amount of time they have for gathering data, their access to particular data, and other factors than the research question(s).  It is OK to discuss with your advisor ways in which you could develop either a qualitative approach to study your research interest. </a:t>
            </a:r>
            <a:endParaRPr lang="en-US" dirty="0"/>
          </a:p>
        </p:txBody>
      </p:sp>
      <p:sp>
        <p:nvSpPr>
          <p:cNvPr id="4" name="Slide Number Placeholder 3"/>
          <p:cNvSpPr>
            <a:spLocks noGrp="1"/>
          </p:cNvSpPr>
          <p:nvPr>
            <p:ph type="sldNum" sz="quarter" idx="10"/>
          </p:nvPr>
        </p:nvSpPr>
        <p:spPr/>
        <p:txBody>
          <a:bodyPr/>
          <a:lstStyle/>
          <a:p>
            <a:fld id="{5A3BE2CF-0214-464B-A2A2-0A0CD1E7FA49}"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F21238-42E6-415E-9F91-CF07607B5BBB}" type="datetimeFigureOut">
              <a:rPr lang="en-US" smtClean="0"/>
              <a:pPr/>
              <a:t>2/17/2012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E0FCE2A-2B9A-4EE7-A26B-3C28CFEAE0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F21238-42E6-415E-9F91-CF07607B5BBB}" type="datetimeFigureOut">
              <a:rPr lang="en-US" smtClean="0"/>
              <a:pPr/>
              <a:t>2/17/2012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0FCE2A-2B9A-4EE7-A26B-3C28CFEAE0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F21238-42E6-415E-9F91-CF07607B5BBB}" type="datetimeFigureOut">
              <a:rPr lang="en-US" smtClean="0"/>
              <a:pPr/>
              <a:t>2/17/2012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0FCE2A-2B9A-4EE7-A26B-3C28CFEAE0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F21238-42E6-415E-9F91-CF07607B5BBB}" type="datetimeFigureOut">
              <a:rPr lang="en-US" smtClean="0"/>
              <a:pPr/>
              <a:t>2/17/2012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0FCE2A-2B9A-4EE7-A26B-3C28CFEAE03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F21238-42E6-415E-9F91-CF07607B5BBB}" type="datetimeFigureOut">
              <a:rPr lang="en-US" smtClean="0"/>
              <a:pPr/>
              <a:t>2/17/2012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0FCE2A-2B9A-4EE7-A26B-3C28CFEAE03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F21238-42E6-415E-9F91-CF07607B5BBB}" type="datetimeFigureOut">
              <a:rPr lang="en-US" smtClean="0"/>
              <a:pPr/>
              <a:t>2/17/2012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0FCE2A-2B9A-4EE7-A26B-3C28CFEAE03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F21238-42E6-415E-9F91-CF07607B5BBB}" type="datetimeFigureOut">
              <a:rPr lang="en-US" smtClean="0"/>
              <a:pPr/>
              <a:t>2/17/2012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0FCE2A-2B9A-4EE7-A26B-3C28CFEAE0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F21238-42E6-415E-9F91-CF07607B5BBB}" type="datetimeFigureOut">
              <a:rPr lang="en-US" smtClean="0"/>
              <a:pPr/>
              <a:t>2/17/2012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0FCE2A-2B9A-4EE7-A26B-3C28CFEAE03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F21238-42E6-415E-9F91-CF07607B5BBB}" type="datetimeFigureOut">
              <a:rPr lang="en-US" smtClean="0"/>
              <a:pPr/>
              <a:t>2/17/2012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0FCE2A-2B9A-4EE7-A26B-3C28CFEAE0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8F21238-42E6-415E-9F91-CF07607B5BBB}" type="datetimeFigureOut">
              <a:rPr lang="en-US" smtClean="0"/>
              <a:pPr/>
              <a:t>2/17/2012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0FCE2A-2B9A-4EE7-A26B-3C28CFEAE0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8F21238-42E6-415E-9F91-CF07607B5BBB}" type="datetimeFigureOut">
              <a:rPr lang="en-US" smtClean="0"/>
              <a:pPr/>
              <a:t>2/17/2012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E0FCE2A-2B9A-4EE7-A26B-3C28CFEAE03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F21238-42E6-415E-9F91-CF07607B5BBB}" type="datetimeFigureOut">
              <a:rPr lang="en-US" smtClean="0"/>
              <a:pPr/>
              <a:t>2/17/2012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E0FCE2A-2B9A-4EE7-A26B-3C28CFEAE0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52601"/>
            <a:ext cx="8153400" cy="1829761"/>
          </a:xfrm>
        </p:spPr>
        <p:txBody>
          <a:bodyPr>
            <a:normAutofit/>
          </a:bodyPr>
          <a:lstStyle/>
          <a:p>
            <a:r>
              <a:rPr lang="en-US" sz="4400" dirty="0" smtClean="0"/>
              <a:t>Choosing a Research Topic for Your Dissertation</a:t>
            </a:r>
            <a:endParaRPr lang="en-US" sz="4400" dirty="0"/>
          </a:p>
        </p:txBody>
      </p:sp>
      <p:sp>
        <p:nvSpPr>
          <p:cNvPr id="3" name="Subtitle 2"/>
          <p:cNvSpPr>
            <a:spLocks noGrp="1"/>
          </p:cNvSpPr>
          <p:nvPr>
            <p:ph type="subTitle" idx="1"/>
          </p:nvPr>
        </p:nvSpPr>
        <p:spPr/>
        <p:txBody>
          <a:bodyPr>
            <a:normAutofit fontScale="77500" lnSpcReduction="20000"/>
          </a:bodyPr>
          <a:lstStyle/>
          <a:p>
            <a:r>
              <a:rPr lang="en-US" dirty="0" smtClean="0"/>
              <a:t>Department of Educational Leadership and Policy Analysis</a:t>
            </a:r>
          </a:p>
          <a:p>
            <a:pPr>
              <a:spcBef>
                <a:spcPts val="600"/>
              </a:spcBef>
            </a:pPr>
            <a:r>
              <a:rPr lang="en-US" dirty="0" smtClean="0"/>
              <a:t>East Tennessee State University</a:t>
            </a:r>
          </a:p>
          <a:p>
            <a:pPr>
              <a:spcBef>
                <a:spcPts val="600"/>
              </a:spcBef>
            </a:pPr>
            <a:r>
              <a:rPr lang="en-US" dirty="0" smtClean="0"/>
              <a:t>Paula A. Nickels, Ed.D.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lnSpcReduction="10000"/>
          </a:bodyPr>
          <a:lstStyle/>
          <a:p>
            <a:r>
              <a:rPr lang="en-US" dirty="0" smtClean="0"/>
              <a:t>Is this topic focused, but not trivial?</a:t>
            </a:r>
          </a:p>
          <a:p>
            <a:pPr>
              <a:spcBef>
                <a:spcPts val="600"/>
              </a:spcBef>
            </a:pPr>
            <a:r>
              <a:rPr lang="en-US" dirty="0" smtClean="0"/>
              <a:t>What is the significance of the proposed study?</a:t>
            </a:r>
          </a:p>
          <a:p>
            <a:pPr>
              <a:spcBef>
                <a:spcPts val="600"/>
              </a:spcBef>
            </a:pPr>
            <a:r>
              <a:rPr lang="en-US" dirty="0" smtClean="0"/>
              <a:t>Are there important practical implications, or theoretical implications?</a:t>
            </a:r>
          </a:p>
          <a:p>
            <a:pPr>
              <a:spcBef>
                <a:spcPts val="600"/>
              </a:spcBef>
            </a:pPr>
            <a:r>
              <a:rPr lang="en-US" dirty="0" smtClean="0"/>
              <a:t>Will this topic sustain my </a:t>
            </a:r>
            <a:r>
              <a:rPr lang="en-US" u="sng" dirty="0" smtClean="0"/>
              <a:t>interest</a:t>
            </a:r>
            <a:r>
              <a:rPr lang="en-US" dirty="0" smtClean="0"/>
              <a:t> through the duration of the dissertation process?</a:t>
            </a:r>
          </a:p>
          <a:p>
            <a:pPr>
              <a:spcBef>
                <a:spcPts val="600"/>
              </a:spcBef>
            </a:pPr>
            <a:r>
              <a:rPr lang="en-US" dirty="0" smtClean="0"/>
              <a:t>Is there a recent dissertation or research study on my proposed topic?</a:t>
            </a:r>
          </a:p>
          <a:p>
            <a:pPr lvl="1"/>
            <a:r>
              <a:rPr lang="en-US" sz="2400" dirty="0" smtClean="0"/>
              <a:t>If so, you may shift or refine your topic based on recommendations for further research in that study.</a:t>
            </a:r>
          </a:p>
          <a:p>
            <a:pPr>
              <a:buNone/>
            </a:pPr>
            <a:endParaRPr lang="en-US" sz="2400" dirty="0"/>
          </a:p>
        </p:txBody>
      </p:sp>
      <p:sp>
        <p:nvSpPr>
          <p:cNvPr id="3" name="Title 2"/>
          <p:cNvSpPr>
            <a:spLocks noGrp="1"/>
          </p:cNvSpPr>
          <p:nvPr>
            <p:ph type="title"/>
          </p:nvPr>
        </p:nvSpPr>
        <p:spPr/>
        <p:txBody>
          <a:bodyPr/>
          <a:lstStyle/>
          <a:p>
            <a:r>
              <a:rPr lang="en-US" dirty="0" smtClean="0"/>
              <a:t>Questions to Keep in Mind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24400"/>
          </a:xfrm>
        </p:spPr>
        <p:txBody>
          <a:bodyPr>
            <a:normAutofit fontScale="92500" lnSpcReduction="10000"/>
          </a:bodyPr>
          <a:lstStyle/>
          <a:p>
            <a:pPr>
              <a:spcBef>
                <a:spcPts val="600"/>
              </a:spcBef>
            </a:pPr>
            <a:r>
              <a:rPr lang="en-US" sz="2900" dirty="0" smtClean="0"/>
              <a:t>Is there a faculty member whose own research or field of interest closely aligns with this topic?</a:t>
            </a:r>
          </a:p>
          <a:p>
            <a:pPr>
              <a:spcBef>
                <a:spcPts val="600"/>
              </a:spcBef>
            </a:pPr>
            <a:r>
              <a:rPr lang="en-US" sz="2900" dirty="0" smtClean="0"/>
              <a:t>Do I need to pursue a topic that will further my academic or professional career?  </a:t>
            </a:r>
          </a:p>
          <a:p>
            <a:pPr>
              <a:spcBef>
                <a:spcPts val="1200"/>
              </a:spcBef>
            </a:pPr>
            <a:r>
              <a:rPr lang="en-US" sz="2900" dirty="0" smtClean="0"/>
              <a:t>Do I have the skills and resources to complete this topic within a reasonable time period?  </a:t>
            </a:r>
          </a:p>
          <a:p>
            <a:pPr>
              <a:spcBef>
                <a:spcPts val="1200"/>
              </a:spcBef>
            </a:pPr>
            <a:r>
              <a:rPr lang="en-US" sz="2900" dirty="0" smtClean="0"/>
              <a:t>If not, how can I acquire the skills and resources required?</a:t>
            </a:r>
          </a:p>
          <a:p>
            <a:pPr>
              <a:spcBef>
                <a:spcPts val="1200"/>
              </a:spcBef>
            </a:pPr>
            <a:r>
              <a:rPr lang="en-US" sz="2900" dirty="0" smtClean="0"/>
              <a:t>Will my proposed topic add to the knowledge base in the field?  </a:t>
            </a:r>
          </a:p>
          <a:p>
            <a:pPr>
              <a:spcBef>
                <a:spcPts val="1200"/>
              </a:spcBef>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Questions to Keep in Mind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05400"/>
          </a:xfrm>
        </p:spPr>
        <p:txBody>
          <a:bodyPr>
            <a:normAutofit/>
          </a:bodyPr>
          <a:lstStyle/>
          <a:p>
            <a:r>
              <a:rPr lang="en-US" dirty="0" smtClean="0"/>
              <a:t>Don’t Try to Save the World</a:t>
            </a:r>
          </a:p>
          <a:p>
            <a:pPr marL="649224" lvl="3" indent="-256032">
              <a:spcBef>
                <a:spcPts val="1200"/>
              </a:spcBef>
              <a:buClr>
                <a:schemeClr val="accent1"/>
              </a:buClr>
              <a:buSzPct val="68000"/>
              <a:buFont typeface="Wingdings 3"/>
              <a:buChar char=""/>
            </a:pPr>
            <a:r>
              <a:rPr lang="en-US" sz="2700" dirty="0" smtClean="0"/>
              <a:t>Grandiose schemes and dreams of glory rarely lead to a narrowly focused, specific, feasible research topic.  </a:t>
            </a:r>
          </a:p>
          <a:p>
            <a:pPr marL="365760" lvl="2" indent="-256032">
              <a:spcBef>
                <a:spcPts val="1200"/>
              </a:spcBef>
              <a:buClr>
                <a:schemeClr val="accent1"/>
              </a:buClr>
              <a:buSzPct val="68000"/>
              <a:buFont typeface="Wingdings 3"/>
              <a:buChar char=""/>
            </a:pPr>
            <a:r>
              <a:rPr lang="en-US" sz="2700" dirty="0" smtClean="0"/>
              <a:t>Prepare for Change</a:t>
            </a:r>
          </a:p>
          <a:p>
            <a:pPr marL="649224" lvl="3" indent="-256032">
              <a:spcBef>
                <a:spcPts val="1200"/>
              </a:spcBef>
              <a:buClr>
                <a:schemeClr val="accent1"/>
              </a:buClr>
              <a:buSzPct val="68000"/>
              <a:buFont typeface="Wingdings 3"/>
              <a:buChar char=""/>
            </a:pPr>
            <a:r>
              <a:rPr lang="en-US" sz="2700" dirty="0" smtClean="0"/>
              <a:t>You may change topics or narrow your focus many times as you review the literature &amp; receive feedback from your advisor.</a:t>
            </a:r>
          </a:p>
        </p:txBody>
      </p:sp>
      <p:sp>
        <p:nvSpPr>
          <p:cNvPr id="3" name="Title 2"/>
          <p:cNvSpPr>
            <a:spLocks noGrp="1"/>
          </p:cNvSpPr>
          <p:nvPr>
            <p:ph type="title"/>
          </p:nvPr>
        </p:nvSpPr>
        <p:spPr/>
        <p:txBody>
          <a:bodyPr/>
          <a:lstStyle/>
          <a:p>
            <a:r>
              <a:rPr lang="en-US" dirty="0" smtClean="0"/>
              <a:t>Cautions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05800" cy="4876800"/>
          </a:xfrm>
        </p:spPr>
        <p:txBody>
          <a:bodyPr>
            <a:normAutofit fontScale="85000" lnSpcReduction="20000"/>
          </a:bodyPr>
          <a:lstStyle/>
          <a:p>
            <a:r>
              <a:rPr lang="en-US" sz="3200" dirty="0" smtClean="0"/>
              <a:t>The Enticement of Utility in Your Work Setting:  </a:t>
            </a:r>
          </a:p>
          <a:p>
            <a:pPr lvl="1">
              <a:spcBef>
                <a:spcPts val="1200"/>
              </a:spcBef>
              <a:buNone/>
            </a:pPr>
            <a:r>
              <a:rPr lang="en-US" sz="2600" dirty="0" smtClean="0"/>
              <a:t>	A topic proposed by your employer may not be a suitable dissertation topic.</a:t>
            </a:r>
          </a:p>
          <a:p>
            <a:pPr>
              <a:spcBef>
                <a:spcPts val="1200"/>
              </a:spcBef>
            </a:pPr>
            <a:r>
              <a:rPr lang="en-US" dirty="0" smtClean="0"/>
              <a:t>E.g. You have be asked to develop a new social skills curriculum for middle school students and want the curriculum to serve as your dissertation.  Your Chair asks, “What is the research topic?” </a:t>
            </a:r>
          </a:p>
          <a:p>
            <a:pPr>
              <a:spcBef>
                <a:spcPts val="1200"/>
              </a:spcBef>
            </a:pPr>
            <a:r>
              <a:rPr lang="en-US" dirty="0" smtClean="0"/>
              <a:t>Your Chair might suggest you design a pre-post study to measure the impact of the social skills curriculum on the incidence of bullying as reported by middle school students.  You would then need to gather data from middle school students and subject this data to analysis to see if the new curriculum had any impact on the incidence of bullying as reported by students.  </a:t>
            </a:r>
          </a:p>
          <a:p>
            <a:endParaRPr lang="en-US" dirty="0"/>
          </a:p>
        </p:txBody>
      </p:sp>
      <p:sp>
        <p:nvSpPr>
          <p:cNvPr id="3" name="Title 2"/>
          <p:cNvSpPr>
            <a:spLocks noGrp="1"/>
          </p:cNvSpPr>
          <p:nvPr>
            <p:ph type="title"/>
          </p:nvPr>
        </p:nvSpPr>
        <p:spPr>
          <a:xfrm>
            <a:off x="457200" y="274638"/>
            <a:ext cx="8229600" cy="1096962"/>
          </a:xfrm>
        </p:spPr>
        <p:txBody>
          <a:bodyPr/>
          <a:lstStyle/>
          <a:p>
            <a:r>
              <a:rPr lang="en-US" dirty="0" smtClean="0"/>
              <a:t>Cautions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dirty="0" smtClean="0"/>
              <a:t>Don’t Pick a Topic to Prove a Point or Personal Beliefs</a:t>
            </a:r>
          </a:p>
          <a:p>
            <a:pPr marL="603504" lvl="2" indent="-256032">
              <a:spcBef>
                <a:spcPts val="1200"/>
              </a:spcBef>
              <a:buSzPct val="68000"/>
              <a:buFont typeface="Wingdings 3"/>
              <a:buChar char=""/>
            </a:pPr>
            <a:r>
              <a:rPr lang="en-US" sz="2400" dirty="0" smtClean="0"/>
              <a:t>E.g. Convinced that inclusion was not working well in her school, a doctoral student designed a study to interview teachers in her school about their experiences with inclusion to prove her point. </a:t>
            </a:r>
          </a:p>
          <a:p>
            <a:pPr marL="365760" lvl="1" indent="-256032">
              <a:spcBef>
                <a:spcPts val="1200"/>
              </a:spcBef>
              <a:buSzPct val="68000"/>
              <a:buFont typeface="Wingdings 3"/>
              <a:buChar char=""/>
            </a:pPr>
            <a:r>
              <a:rPr lang="en-US" sz="2700" dirty="0" smtClean="0"/>
              <a:t>You may have personal beliefs and opinions about your topic, but beware of designing a research study to prove a pre-existing belief.  </a:t>
            </a:r>
          </a:p>
        </p:txBody>
      </p:sp>
      <p:sp>
        <p:nvSpPr>
          <p:cNvPr id="3" name="Title 2"/>
          <p:cNvSpPr>
            <a:spLocks noGrp="1"/>
          </p:cNvSpPr>
          <p:nvPr>
            <p:ph type="title"/>
          </p:nvPr>
        </p:nvSpPr>
        <p:spPr/>
        <p:txBody>
          <a:bodyPr/>
          <a:lstStyle/>
          <a:p>
            <a:r>
              <a:rPr lang="en-US" dirty="0" smtClean="0"/>
              <a:t>Cautions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What are your personal beliefs, opinions about the topic of study?</a:t>
            </a:r>
          </a:p>
          <a:p>
            <a:pPr>
              <a:spcBef>
                <a:spcPts val="1800"/>
              </a:spcBef>
            </a:pPr>
            <a:r>
              <a:rPr lang="en-US" dirty="0" smtClean="0"/>
              <a:t>How will you guard against allowing your personal views to distort the data?</a:t>
            </a:r>
          </a:p>
          <a:p>
            <a:pPr>
              <a:spcBef>
                <a:spcPts val="1800"/>
              </a:spcBef>
            </a:pPr>
            <a:r>
              <a:rPr lang="en-US" dirty="0" smtClean="0"/>
              <a:t>How might your personal experiences be an asset if you plan for your study to contain personal narrative and experiences? </a:t>
            </a:r>
          </a:p>
          <a:p>
            <a:pPr>
              <a:spcBef>
                <a:spcPts val="1800"/>
              </a:spcBef>
            </a:pPr>
            <a:r>
              <a:rPr lang="en-US" dirty="0" smtClean="0"/>
              <a:t>If you plan to conduct research in your own backyard, how will you avoid “salting the research mine” (Bryant, 2004, p. 16)?</a:t>
            </a:r>
            <a:endParaRPr lang="en-US" dirty="0"/>
          </a:p>
        </p:txBody>
      </p:sp>
      <p:sp>
        <p:nvSpPr>
          <p:cNvPr id="3" name="Title 2"/>
          <p:cNvSpPr>
            <a:spLocks noGrp="1"/>
          </p:cNvSpPr>
          <p:nvPr>
            <p:ph type="title"/>
          </p:nvPr>
        </p:nvSpPr>
        <p:spPr/>
        <p:txBody>
          <a:bodyPr/>
          <a:lstStyle/>
          <a:p>
            <a:r>
              <a:rPr lang="en-US" dirty="0" smtClean="0"/>
              <a:t>Address the Issue of Bias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Let your research topic and the research question(s) determine the research method. </a:t>
            </a:r>
          </a:p>
          <a:p>
            <a:pPr>
              <a:spcBef>
                <a:spcPts val="1200"/>
              </a:spcBef>
            </a:pPr>
            <a:r>
              <a:rPr lang="en-US" dirty="0" smtClean="0"/>
              <a:t>Don’t determine that you will only do a qualitative or quantitative study based on personal preference and then try to force your research topic into that mold.</a:t>
            </a:r>
          </a:p>
          <a:p>
            <a:pPr>
              <a:spcBef>
                <a:spcPts val="1200"/>
              </a:spcBef>
            </a:pPr>
            <a:r>
              <a:rPr lang="en-US" dirty="0" smtClean="0"/>
              <a:t>Do discuss with your advisor ways in which you could use either a qualitative or quantitative approach to study your topic of interest, and how your research question would be framed accordingly. </a:t>
            </a:r>
          </a:p>
          <a:p>
            <a:pPr>
              <a:buNone/>
            </a:pPr>
            <a:endParaRPr lang="en-US" dirty="0"/>
          </a:p>
        </p:txBody>
      </p:sp>
      <p:sp>
        <p:nvSpPr>
          <p:cNvPr id="3" name="Title 2"/>
          <p:cNvSpPr>
            <a:spLocks noGrp="1"/>
          </p:cNvSpPr>
          <p:nvPr>
            <p:ph type="title"/>
          </p:nvPr>
        </p:nvSpPr>
        <p:spPr/>
        <p:txBody>
          <a:bodyPr/>
          <a:lstStyle/>
          <a:p>
            <a:r>
              <a:rPr lang="en-US" dirty="0" smtClean="0"/>
              <a:t>Select a Research Method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Bryant, M. T. (2004). </a:t>
            </a:r>
            <a:r>
              <a:rPr lang="en-US" i="1" dirty="0" smtClean="0"/>
              <a:t>The portable dissertation 	advisor. </a:t>
            </a:r>
            <a:r>
              <a:rPr lang="en-US" dirty="0" smtClean="0"/>
              <a:t>Thousand Oaks, CA: Corwin Press.</a:t>
            </a:r>
          </a:p>
          <a:p>
            <a:r>
              <a:rPr lang="en-US" dirty="0" err="1" smtClean="0"/>
              <a:t>Krathwhohl</a:t>
            </a:r>
            <a:r>
              <a:rPr lang="en-US" dirty="0" smtClean="0"/>
              <a:t>, D. R. &amp; Smith, N. L. (2005). </a:t>
            </a:r>
            <a:r>
              <a:rPr lang="en-US" i="1" dirty="0" smtClean="0"/>
              <a:t>How to 	prepare a dissertation proposal: Suggestions 	for students in education &amp; the social and 	behavioral sciences. </a:t>
            </a:r>
            <a:r>
              <a:rPr lang="en-US" dirty="0" smtClean="0"/>
              <a:t>Syracuse, NY: Syracuse 	University Press.</a:t>
            </a:r>
          </a:p>
          <a:p>
            <a:r>
              <a:rPr lang="en-US" dirty="0" err="1" smtClean="0"/>
              <a:t>Machi</a:t>
            </a:r>
            <a:r>
              <a:rPr lang="en-US" dirty="0" smtClean="0"/>
              <a:t>, L. A. &amp; </a:t>
            </a:r>
            <a:r>
              <a:rPr lang="en-US" dirty="0" err="1" smtClean="0"/>
              <a:t>McEvoy</a:t>
            </a:r>
            <a:r>
              <a:rPr lang="en-US" dirty="0" smtClean="0"/>
              <a:t>, B. T. (2009). </a:t>
            </a:r>
            <a:r>
              <a:rPr lang="en-US" i="1" dirty="0" smtClean="0"/>
              <a:t>The literature 	review. </a:t>
            </a:r>
            <a:r>
              <a:rPr lang="en-US" dirty="0" smtClean="0"/>
              <a:t>Thousand Oaks, CA: Corwin Press.</a:t>
            </a:r>
          </a:p>
          <a:p>
            <a:r>
              <a:rPr lang="en-US" dirty="0" smtClean="0"/>
              <a:t>Single, P. B. (2010). </a:t>
            </a:r>
            <a:r>
              <a:rPr lang="en-US" i="1" dirty="0" smtClean="0"/>
              <a:t>Demystifying dissertation 	writing: A streamlined process from choice of 	topic to final text. </a:t>
            </a:r>
            <a:r>
              <a:rPr lang="en-US" dirty="0" smtClean="0"/>
              <a:t>Sterling VA: Stylus. </a:t>
            </a:r>
          </a:p>
          <a:p>
            <a:endParaRPr lang="en-US" dirty="0"/>
          </a:p>
        </p:txBody>
      </p:sp>
      <p:sp>
        <p:nvSpPr>
          <p:cNvPr id="3" name="Title 2"/>
          <p:cNvSpPr>
            <a:spLocks noGrp="1"/>
          </p:cNvSpPr>
          <p:nvPr>
            <p:ph type="title"/>
          </p:nvPr>
        </p:nvSpPr>
        <p:spPr/>
        <p:txBody>
          <a:bodyPr>
            <a:normAutofit/>
          </a:bodyPr>
          <a:lstStyle/>
          <a:p>
            <a:r>
              <a:rPr lang="en-US" dirty="0" smtClean="0"/>
              <a:t>Resources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Based on scouring the literature, including other dissertations, for gaps in the knowledge base about a topic or recommendations for further research</a:t>
            </a:r>
          </a:p>
          <a:p>
            <a:pPr>
              <a:spcBef>
                <a:spcPts val="1800"/>
              </a:spcBef>
            </a:pPr>
            <a:r>
              <a:rPr lang="en-US" dirty="0" smtClean="0"/>
              <a:t>Based on prior collaboration with an advisor or faculty member in their field of research</a:t>
            </a:r>
          </a:p>
          <a:p>
            <a:pPr>
              <a:spcBef>
                <a:spcPts val="1800"/>
              </a:spcBef>
            </a:pPr>
            <a:r>
              <a:rPr lang="en-US" dirty="0" smtClean="0"/>
              <a:t>Based on professional or personal experience, everyday problems encountered in the field</a:t>
            </a:r>
          </a:p>
        </p:txBody>
      </p:sp>
      <p:sp>
        <p:nvSpPr>
          <p:cNvPr id="3" name="Title 2"/>
          <p:cNvSpPr>
            <a:spLocks noGrp="1"/>
          </p:cNvSpPr>
          <p:nvPr>
            <p:ph type="title"/>
          </p:nvPr>
        </p:nvSpPr>
        <p:spPr/>
        <p:txBody>
          <a:bodyPr>
            <a:normAutofit fontScale="90000"/>
          </a:bodyPr>
          <a:lstStyle/>
          <a:p>
            <a:r>
              <a:rPr lang="en-US" dirty="0" smtClean="0"/>
              <a:t>Students Come to Topics in Multiple Ways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What everyday problems have you encountered in your professional experience that arouse your personal interest and curiosity?</a:t>
            </a:r>
          </a:p>
          <a:p>
            <a:pPr>
              <a:spcBef>
                <a:spcPts val="1200"/>
              </a:spcBef>
            </a:pPr>
            <a:r>
              <a:rPr lang="en-US" dirty="0" smtClean="0"/>
              <a:t>What topics have captured your interest in reading academic journals, professional literature, or required reading for ELPA courses?</a:t>
            </a:r>
          </a:p>
          <a:p>
            <a:pPr>
              <a:spcBef>
                <a:spcPts val="1200"/>
              </a:spcBef>
            </a:pPr>
            <a:r>
              <a:rPr lang="en-US" dirty="0" smtClean="0"/>
              <a:t>What topics in the media and/or current national, state, or local initiatives stir your interest?</a:t>
            </a:r>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Everyday Problems &amp; Personal Interests as a Starting Point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Talk about your interests with friends, family, and peers, as well as your dissertation Chair.</a:t>
            </a:r>
          </a:p>
          <a:p>
            <a:pPr>
              <a:spcBef>
                <a:spcPts val="1800"/>
              </a:spcBef>
            </a:pPr>
            <a:r>
              <a:rPr lang="en-US" dirty="0" smtClean="0"/>
              <a:t>Read other doctoral dissertations. </a:t>
            </a:r>
          </a:p>
          <a:p>
            <a:pPr>
              <a:spcBef>
                <a:spcPts val="1800"/>
              </a:spcBef>
            </a:pPr>
            <a:r>
              <a:rPr lang="en-US" dirty="0" smtClean="0"/>
              <a:t>Attend national conferences that have sessions related to your area of interest. </a:t>
            </a:r>
          </a:p>
          <a:p>
            <a:pPr>
              <a:spcBef>
                <a:spcPts val="1800"/>
              </a:spcBef>
            </a:pPr>
            <a:r>
              <a:rPr lang="en-US" dirty="0" smtClean="0"/>
              <a:t>Read voraciously in the research literature as you narrow your focus and begin to translate an everyday interest into a researchable topic.</a:t>
            </a:r>
          </a:p>
          <a:p>
            <a:pPr>
              <a:spcBef>
                <a:spcPts val="1200"/>
              </a:spcBef>
            </a:pPr>
            <a:endParaRPr lang="en-US" dirty="0" smtClean="0"/>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Everyday Problems &amp; Personal Interests as a Starting Point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“Enter the conversation in the field” (Single, 2010):  Begin to read research literature related to your area of interest.</a:t>
            </a:r>
          </a:p>
          <a:p>
            <a:pPr>
              <a:spcBef>
                <a:spcPts val="1200"/>
              </a:spcBef>
            </a:pPr>
            <a:r>
              <a:rPr lang="en-US" dirty="0" smtClean="0"/>
              <a:t>Identify books or review articles that synthesize the current knowledge in the field related to your area of interest. </a:t>
            </a:r>
          </a:p>
          <a:p>
            <a:pPr marL="603504" lvl="2" indent="-256032">
              <a:spcBef>
                <a:spcPts val="400"/>
              </a:spcBef>
              <a:buSzPct val="68000"/>
              <a:buFont typeface="Wingdings 3"/>
              <a:buChar char=""/>
            </a:pPr>
            <a:r>
              <a:rPr lang="en-US" sz="2400" dirty="0" smtClean="0"/>
              <a:t>E.g. </a:t>
            </a:r>
            <a:r>
              <a:rPr lang="en-US" sz="2400" i="1" dirty="0" smtClean="0"/>
              <a:t>Psychological Bulletin, Psychological Review</a:t>
            </a:r>
            <a:r>
              <a:rPr lang="en-US" sz="2400" dirty="0" smtClean="0"/>
              <a:t> for relevant review articles</a:t>
            </a:r>
          </a:p>
          <a:p>
            <a:pPr>
              <a:spcBef>
                <a:spcPts val="1200"/>
              </a:spcBef>
            </a:pPr>
            <a:r>
              <a:rPr lang="en-US" dirty="0" smtClean="0"/>
              <a:t>Look at references in these sources to identify other articles related to your area of interest.</a:t>
            </a:r>
          </a:p>
        </p:txBody>
      </p:sp>
      <p:sp>
        <p:nvSpPr>
          <p:cNvPr id="3" name="Title 2"/>
          <p:cNvSpPr>
            <a:spLocks noGrp="1"/>
          </p:cNvSpPr>
          <p:nvPr>
            <p:ph type="title"/>
          </p:nvPr>
        </p:nvSpPr>
        <p:spPr/>
        <p:txBody>
          <a:bodyPr>
            <a:normAutofit fontScale="90000"/>
          </a:bodyPr>
          <a:lstStyle/>
          <a:p>
            <a:r>
              <a:rPr lang="en-US" dirty="0" smtClean="0"/>
              <a:t>Transform Your Everyday Interest into a Research Interest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67072"/>
          </a:xfrm>
        </p:spPr>
        <p:txBody>
          <a:bodyPr>
            <a:normAutofit fontScale="92500" lnSpcReduction="10000"/>
          </a:bodyPr>
          <a:lstStyle/>
          <a:p>
            <a:r>
              <a:rPr lang="en-US" sz="2900" dirty="0" smtClean="0"/>
              <a:t>Transforming everyday interests into a researchable topic requires 3 key features: </a:t>
            </a:r>
          </a:p>
          <a:p>
            <a:pPr lvl="1">
              <a:spcBef>
                <a:spcPts val="600"/>
              </a:spcBef>
            </a:pPr>
            <a:r>
              <a:rPr lang="en-US" sz="2600" dirty="0" smtClean="0"/>
              <a:t>Specificity</a:t>
            </a:r>
          </a:p>
          <a:p>
            <a:pPr lvl="1"/>
            <a:r>
              <a:rPr lang="en-US" sz="2600" dirty="0" smtClean="0"/>
              <a:t>Focus</a:t>
            </a:r>
          </a:p>
          <a:p>
            <a:pPr lvl="1"/>
            <a:r>
              <a:rPr lang="en-US" sz="2600" dirty="0" smtClean="0"/>
              <a:t>Perspective</a:t>
            </a:r>
          </a:p>
          <a:p>
            <a:pPr>
              <a:spcBef>
                <a:spcPts val="1200"/>
              </a:spcBef>
            </a:pPr>
            <a:r>
              <a:rPr lang="en-US" sz="2900" u="sng" dirty="0" smtClean="0"/>
              <a:t>Specificity</a:t>
            </a:r>
            <a:r>
              <a:rPr lang="en-US" sz="2900" dirty="0" smtClean="0"/>
              <a:t> – precise, not too broad</a:t>
            </a:r>
          </a:p>
          <a:p>
            <a:pPr lvl="1"/>
            <a:r>
              <a:rPr lang="en-US" sz="2400" dirty="0" smtClean="0"/>
              <a:t>Everyday interest: “I am interested in whether ‘Race to the Top’ initiatives have any impact on student achievement.”</a:t>
            </a:r>
          </a:p>
          <a:p>
            <a:pPr lvl="1"/>
            <a:r>
              <a:rPr lang="en-US" sz="2400" dirty="0" smtClean="0"/>
              <a:t>Specific, more precise interest:  “What effect does basing 50% of teacher performance evaluations on student achievement test scores have on student achievement?”</a:t>
            </a:r>
          </a:p>
          <a:p>
            <a:pPr marL="0" indent="0">
              <a:spcBef>
                <a:spcPts val="0"/>
              </a:spcBef>
              <a:buClrTx/>
              <a:buSzTx/>
              <a:buNone/>
              <a:defRPr/>
            </a:pPr>
            <a:endParaRPr lang="en-US" dirty="0" smtClean="0"/>
          </a:p>
        </p:txBody>
      </p:sp>
      <p:sp>
        <p:nvSpPr>
          <p:cNvPr id="3" name="Title 2"/>
          <p:cNvSpPr>
            <a:spLocks noGrp="1"/>
          </p:cNvSpPr>
          <p:nvPr>
            <p:ph type="title"/>
          </p:nvPr>
        </p:nvSpPr>
        <p:spPr/>
        <p:txBody>
          <a:bodyPr>
            <a:normAutofit fontScale="90000"/>
          </a:bodyPr>
          <a:lstStyle/>
          <a:p>
            <a:r>
              <a:rPr lang="en-US" dirty="0" smtClean="0"/>
              <a:t>Narrow the Focus of Your Research Interest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spcBef>
                <a:spcPts val="1200"/>
              </a:spcBef>
            </a:pPr>
            <a:r>
              <a:rPr lang="en-US" sz="2900" u="sng" dirty="0" smtClean="0"/>
              <a:t>Focus</a:t>
            </a:r>
            <a:r>
              <a:rPr lang="en-US" sz="2900" dirty="0" smtClean="0"/>
              <a:t> –narrow the study to one clearly defined subject</a:t>
            </a:r>
          </a:p>
          <a:p>
            <a:pPr lvl="1">
              <a:spcBef>
                <a:spcPts val="1000"/>
              </a:spcBef>
            </a:pPr>
            <a:r>
              <a:rPr lang="en-US" sz="2600" dirty="0" smtClean="0"/>
              <a:t>What individuals, groups, or organizations will you study?</a:t>
            </a:r>
          </a:p>
          <a:p>
            <a:pPr lvl="1">
              <a:spcBef>
                <a:spcPts val="600"/>
              </a:spcBef>
            </a:pPr>
            <a:r>
              <a:rPr lang="en-US" sz="2600" dirty="0" smtClean="0"/>
              <a:t>E.g. going from “I am interested in whether ‘Race to the Top’ initiatives have any impact on student achievement” to “What effect does basing 50% of teacher performance reviews on student achievement test scores have on achievement in reading among fifth graders?” </a:t>
            </a:r>
          </a:p>
          <a:p>
            <a:pPr>
              <a:spcBef>
                <a:spcPts val="1200"/>
              </a:spcBef>
            </a:pPr>
            <a:r>
              <a:rPr lang="en-US" sz="2900" u="sng" dirty="0" smtClean="0"/>
              <a:t>Perspective</a:t>
            </a:r>
            <a:r>
              <a:rPr lang="en-US" sz="2900" dirty="0" smtClean="0"/>
              <a:t> – the academic discipline or vantage point from which you will approach the topic</a:t>
            </a:r>
          </a:p>
          <a:p>
            <a:endParaRPr lang="en-US" dirty="0"/>
          </a:p>
        </p:txBody>
      </p:sp>
      <p:sp>
        <p:nvSpPr>
          <p:cNvPr id="3" name="Title 2"/>
          <p:cNvSpPr>
            <a:spLocks noGrp="1"/>
          </p:cNvSpPr>
          <p:nvPr>
            <p:ph type="title"/>
          </p:nvPr>
        </p:nvSpPr>
        <p:spPr/>
        <p:txBody>
          <a:bodyPr>
            <a:normAutofit fontScale="90000"/>
          </a:bodyPr>
          <a:lstStyle/>
          <a:p>
            <a:r>
              <a:rPr lang="en-US" dirty="0" smtClean="0"/>
              <a:t>Narrow the Focus of Your Research Interest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Become familiar with the academic terminology in the research literature.</a:t>
            </a:r>
          </a:p>
          <a:p>
            <a:pPr>
              <a:spcBef>
                <a:spcPts val="1200"/>
              </a:spcBef>
            </a:pPr>
            <a:r>
              <a:rPr lang="en-US" dirty="0" smtClean="0"/>
              <a:t>Make an appointment with the research librarian.</a:t>
            </a:r>
          </a:p>
          <a:p>
            <a:pPr lvl="1"/>
            <a:r>
              <a:rPr lang="en-US" dirty="0" smtClean="0"/>
              <a:t>Review key terms and core ideas in your research interest</a:t>
            </a:r>
          </a:p>
          <a:p>
            <a:pPr lvl="1"/>
            <a:r>
              <a:rPr lang="en-US" dirty="0" smtClean="0"/>
              <a:t>Ask the librarian to direct you to dictionaries, encyclopedias, handbooks, journal articles that address these key terms and core ideas</a:t>
            </a:r>
          </a:p>
          <a:p>
            <a:pPr lvl="1"/>
            <a:r>
              <a:rPr lang="en-US" dirty="0" smtClean="0"/>
              <a:t>Use these resources to find the technical definitions of key terms in your research interest</a:t>
            </a:r>
          </a:p>
        </p:txBody>
      </p:sp>
      <p:sp>
        <p:nvSpPr>
          <p:cNvPr id="3" name="Title 2"/>
          <p:cNvSpPr>
            <a:spLocks noGrp="1"/>
          </p:cNvSpPr>
          <p:nvPr>
            <p:ph type="title"/>
          </p:nvPr>
        </p:nvSpPr>
        <p:spPr/>
        <p:txBody>
          <a:bodyPr>
            <a:normAutofit fontScale="90000"/>
          </a:bodyPr>
          <a:lstStyle/>
          <a:p>
            <a:r>
              <a:rPr lang="en-US" dirty="0" smtClean="0"/>
              <a:t>Translate Your Research Interest into a Research Topic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Rewrite your interest statement as a research topic by switching from everyday language to the technical terms used in the research literature.</a:t>
            </a:r>
          </a:p>
          <a:p>
            <a:pPr>
              <a:spcBef>
                <a:spcPts val="1200"/>
              </a:spcBef>
            </a:pPr>
            <a:r>
              <a:rPr lang="en-US" dirty="0" smtClean="0"/>
              <a:t>Review your rewritten statement.  Does it still reflect your interest?  If not, rework and revise the research topic.  Search the literature further for other terminology to use or ways to narrow your focus until the research topic expresses your research interest. </a:t>
            </a:r>
          </a:p>
          <a:p>
            <a:pPr>
              <a:spcBef>
                <a:spcPts val="1200"/>
              </a:spcBef>
              <a:buNone/>
            </a:pPr>
            <a:endParaRPr lang="en-US" dirty="0" smtClean="0"/>
          </a:p>
          <a:p>
            <a:pPr>
              <a:spcBef>
                <a:spcPts val="1200"/>
              </a:spcBef>
            </a:pPr>
            <a:endParaRPr lang="en-US" dirty="0" smtClean="0"/>
          </a:p>
          <a:p>
            <a:pPr>
              <a:spcBef>
                <a:spcPts val="1200"/>
              </a:spcBef>
              <a:buNone/>
            </a:pPr>
            <a:endParaRPr lang="en-US" dirty="0" smtClean="0"/>
          </a:p>
          <a:p>
            <a:pPr>
              <a:spcBef>
                <a:spcPts val="1200"/>
              </a:spcBef>
              <a:buNone/>
            </a:pPr>
            <a:endParaRPr lang="en-US" dirty="0" smtClean="0"/>
          </a:p>
          <a:p>
            <a:pPr>
              <a:buNone/>
            </a:pPr>
            <a:endParaRPr lang="en-US" dirty="0" smtClean="0"/>
          </a:p>
          <a:p>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Translate Your Research Interest into a Research Topic</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741</TotalTime>
  <Words>1370</Words>
  <Application>Microsoft Office PowerPoint</Application>
  <PresentationFormat>On-screen Show (4:3)</PresentationFormat>
  <Paragraphs>105</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Choosing a Research Topic for Your Dissertation</vt:lpstr>
      <vt:lpstr>Students Come to Topics in Multiple Ways </vt:lpstr>
      <vt:lpstr>Everyday Problems &amp; Personal Interests as a Starting Point</vt:lpstr>
      <vt:lpstr>Everyday Problems &amp; Personal Interests as a Starting Point </vt:lpstr>
      <vt:lpstr>Transform Your Everyday Interest into a Research Interest</vt:lpstr>
      <vt:lpstr>Narrow the Focus of Your Research Interest</vt:lpstr>
      <vt:lpstr>Narrow the Focus of Your Research Interest</vt:lpstr>
      <vt:lpstr>Translate Your Research Interest into a Research Topic</vt:lpstr>
      <vt:lpstr>Translate Your Research Interest into a Research Topic</vt:lpstr>
      <vt:lpstr>Questions to Keep in Mind</vt:lpstr>
      <vt:lpstr>Questions to Keep in Mind</vt:lpstr>
      <vt:lpstr>Cautions </vt:lpstr>
      <vt:lpstr>Cautions </vt:lpstr>
      <vt:lpstr>Cautions </vt:lpstr>
      <vt:lpstr>Address the Issue of Bias</vt:lpstr>
      <vt:lpstr>Select a Research Method</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a Research Topic</dc:title>
  <dc:creator>Paula</dc:creator>
  <cp:lastModifiedBy>admin</cp:lastModifiedBy>
  <cp:revision>78</cp:revision>
  <cp:lastPrinted>2012-02-17T18:57:32Z</cp:lastPrinted>
  <dcterms:created xsi:type="dcterms:W3CDTF">2011-02-06T00:05:09Z</dcterms:created>
  <dcterms:modified xsi:type="dcterms:W3CDTF">2012-02-17T18:58:32Z</dcterms:modified>
</cp:coreProperties>
</file>